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1"/>
  </p:sldMasterIdLst>
  <p:sldIdLst>
    <p:sldId id="256" r:id="rId2"/>
    <p:sldId id="257" r:id="rId3"/>
    <p:sldId id="258" r:id="rId4"/>
    <p:sldId id="262" r:id="rId5"/>
    <p:sldId id="259" r:id="rId6"/>
    <p:sldId id="266" r:id="rId7"/>
    <p:sldId id="260" r:id="rId8"/>
    <p:sldId id="267" r:id="rId9"/>
    <p:sldId id="261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30"/>
    <a:srgbClr val="FF7E20"/>
    <a:srgbClr val="E0A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E99F5-3B15-2142-9A26-49FAFD939C55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F798ED-F2D5-CD43-B5E8-6436D6FF41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85800" y="4733544"/>
            <a:ext cx="7772400" cy="1362456"/>
          </a:xfrm>
        </p:spPr>
        <p:txBody>
          <a:bodyPr/>
          <a:lstStyle/>
          <a:p>
            <a:pPr algn="ctr"/>
            <a:r>
              <a:rPr sz="8000" b="0" dirty="0" smtClean="0">
                <a:solidFill>
                  <a:schemeClr val="tx2">
                    <a:lumMod val="10000"/>
                  </a:schemeClr>
                </a:solidFill>
                <a:latin typeface="Century Gothic"/>
                <a:cs typeface="Century Gothic"/>
              </a:rPr>
              <a:t>How do you read and analyze a</a:t>
            </a:r>
            <a:br>
              <a:rPr sz="8000" b="0" dirty="0" smtClean="0">
                <a:solidFill>
                  <a:schemeClr val="tx2">
                    <a:lumMod val="10000"/>
                  </a:schemeClr>
                </a:solidFill>
                <a:latin typeface="Century Gothic"/>
                <a:cs typeface="Century Gothic"/>
              </a:rPr>
            </a:br>
            <a:r>
              <a:rPr sz="8000" b="0" dirty="0" smtClean="0">
                <a:solidFill>
                  <a:schemeClr val="tx2">
                    <a:lumMod val="10000"/>
                  </a:schemeClr>
                </a:solidFill>
                <a:latin typeface="Century Gothic"/>
                <a:cs typeface="Century Gothic"/>
              </a:rPr>
              <a:t> work of Art?</a:t>
            </a:r>
            <a:endParaRPr lang="en-US" sz="8000" b="0" dirty="0">
              <a:solidFill>
                <a:schemeClr val="tx2">
                  <a:lumMod val="1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TwoFriedas1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8430"/>
            <a:ext cx="6140360" cy="5900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53200" y="685800"/>
            <a:ext cx="259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this work of art is successful 	because it is a glimpse 	into the personal life 	of an individual in a 	very intense manner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the artist was successful in 	causing the viewer to 	contrast and 	compare the two 	women</a:t>
            </a: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reador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89" y="146434"/>
            <a:ext cx="5046111" cy="6635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reador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066800"/>
            <a:ext cx="3418999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4273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dirty="0" smtClean="0">
                <a:solidFill>
                  <a:schemeClr val="tx2">
                    <a:lumMod val="50000"/>
                  </a:schemeClr>
                </a:solidFill>
                <a:latin typeface="Chiller" pitchFamily="82" charset="0"/>
                <a:ea typeface="MS Mincho" pitchFamily="49" charset="-128"/>
                <a:cs typeface="Nueva Std Cond"/>
              </a:rPr>
              <a:t>Salvador Dali</a:t>
            </a:r>
            <a:endParaRPr lang="en-US" sz="8800" dirty="0">
              <a:solidFill>
                <a:schemeClr val="tx2">
                  <a:lumMod val="50000"/>
                </a:schemeClr>
              </a:solidFill>
              <a:latin typeface="Chiller" pitchFamily="82" charset="0"/>
              <a:ea typeface="MS Mincho" pitchFamily="49" charset="-128"/>
              <a:cs typeface="Nueva Std C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096869"/>
            <a:ext cx="3331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hiller" pitchFamily="82" charset="0"/>
                <a:cs typeface="Nueva Std Cond"/>
              </a:rPr>
              <a:t>Spanish •  1904-1989</a:t>
            </a:r>
            <a:endParaRPr lang="en-US" sz="3600" dirty="0">
              <a:latin typeface="Chiller" pitchFamily="82" charset="0"/>
              <a:cs typeface="Nueva Std 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562600"/>
            <a:ext cx="3438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The Hallucinogenic Toreador,  1970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13’ </a:t>
            </a:r>
            <a:r>
              <a:rPr lang="en-US" sz="2400" dirty="0" err="1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 9.75’ (oil on canvas)</a:t>
            </a:r>
            <a:endParaRPr lang="en-US" sz="2400" dirty="0">
              <a:solidFill>
                <a:srgbClr val="000000"/>
              </a:solidFill>
              <a:latin typeface="Chiller" pitchFamily="82" charset="0"/>
              <a:cs typeface="Nueva Std C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158" y="2521803"/>
            <a:ext cx="440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iller" pitchFamily="82" charset="0"/>
                <a:cs typeface="Nueva Std Cond"/>
              </a:rPr>
              <a:t>Surrealistic Painter</a:t>
            </a:r>
            <a:endParaRPr lang="en-US" sz="4800" dirty="0">
              <a:latin typeface="Chiller" pitchFamily="82" charset="0"/>
              <a:cs typeface="Nueva Std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524000"/>
            <a:ext cx="280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Nueva Std Cond"/>
                <a:cs typeface="Nueva Std Cond"/>
              </a:rPr>
              <a:t>Salvador Domingo Felipe </a:t>
            </a:r>
            <a:r>
              <a:rPr lang="en-US" sz="1600" b="1" dirty="0" smtClean="0">
                <a:latin typeface="Nueva Std Cond"/>
                <a:cs typeface="Nueva Std Cond"/>
              </a:rPr>
              <a:t>Jacinto</a:t>
            </a:r>
          </a:p>
          <a:p>
            <a:pPr algn="ctr"/>
            <a:r>
              <a:rPr lang="en-US" sz="1600" b="1" dirty="0" err="1" smtClean="0">
                <a:latin typeface="Nueva Std Cond"/>
                <a:cs typeface="Nueva Std Cond"/>
              </a:rPr>
              <a:t>Dalí</a:t>
            </a:r>
            <a:r>
              <a:rPr lang="en-US" sz="1600" b="1" dirty="0" smtClean="0">
                <a:latin typeface="Nueva Std Cond"/>
                <a:cs typeface="Nueva Std Cond"/>
              </a:rPr>
              <a:t> </a:t>
            </a:r>
            <a:r>
              <a:rPr lang="en-US" sz="1600" b="1" dirty="0" smtClean="0">
                <a:latin typeface="Nueva Std Cond"/>
                <a:cs typeface="Nueva Std Cond"/>
              </a:rPr>
              <a:t>i </a:t>
            </a:r>
            <a:r>
              <a:rPr lang="en-US" sz="1600" b="1" dirty="0" err="1" smtClean="0">
                <a:latin typeface="Nueva Std Cond"/>
                <a:cs typeface="Nueva Std Cond"/>
              </a:rPr>
              <a:t>Domènech</a:t>
            </a:r>
            <a:r>
              <a:rPr lang="en-US" sz="1600" b="1" dirty="0">
                <a:latin typeface="Nueva Std Cond"/>
                <a:cs typeface="Nueva Std Cond"/>
              </a:rPr>
              <a:t>, 1st Marquis of </a:t>
            </a:r>
            <a:r>
              <a:rPr lang="en-US" sz="1600" b="1" dirty="0" err="1">
                <a:latin typeface="Nueva Std Cond"/>
                <a:cs typeface="Nueva Std Cond"/>
              </a:rPr>
              <a:t>Púbol</a:t>
            </a:r>
            <a:endParaRPr lang="en-US" sz="1600" dirty="0">
              <a:latin typeface="Nueva Std Cond"/>
              <a:cs typeface="Nueva Std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392031"/>
            <a:ext cx="4789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hiller" pitchFamily="82" charset="0"/>
                <a:cs typeface="Nueva Std Cond"/>
              </a:rPr>
              <a:t>• striking and bizarre imagery</a:t>
            </a:r>
          </a:p>
          <a:p>
            <a:pPr algn="ctr"/>
            <a:r>
              <a:rPr lang="en-US" sz="2800" dirty="0" smtClean="0">
                <a:latin typeface="Chiller" pitchFamily="82" charset="0"/>
                <a:cs typeface="Nueva Std Cond"/>
              </a:rPr>
              <a:t>• eccentric, excessive lifestyle</a:t>
            </a:r>
          </a:p>
          <a:p>
            <a:pPr algn="ctr"/>
            <a:r>
              <a:rPr lang="en-US" sz="2800" dirty="0" smtClean="0">
                <a:latin typeface="Chiller" pitchFamily="82" charset="0"/>
                <a:cs typeface="Nueva Std Cond"/>
              </a:rPr>
              <a:t>• artistic repertoire includes:</a:t>
            </a:r>
          </a:p>
          <a:p>
            <a:pPr algn="ctr"/>
            <a:r>
              <a:rPr lang="en-US" sz="2800" dirty="0" smtClean="0">
                <a:latin typeface="Chiller" pitchFamily="82" charset="0"/>
                <a:cs typeface="Nueva Std Cond"/>
              </a:rPr>
              <a:t>painting, printmaking, drawing, film,</a:t>
            </a:r>
          </a:p>
          <a:p>
            <a:pPr algn="ctr"/>
            <a:r>
              <a:rPr lang="en-US" sz="2800" dirty="0" smtClean="0">
                <a:latin typeface="Chiller" pitchFamily="82" charset="0"/>
                <a:cs typeface="Nueva Std Cond"/>
              </a:rPr>
              <a:t>sculpture, photography, collaboration</a:t>
            </a:r>
            <a:endParaRPr lang="en-US" sz="2800" dirty="0">
              <a:latin typeface="Chiller" pitchFamily="82" charset="0"/>
              <a:cs typeface="Nueva Std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791200"/>
            <a:ext cx="4789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fyi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.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P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icasso’s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full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 name: 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Pablo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Diego José Francisco de Paula Juan </a:t>
            </a:r>
            <a:r>
              <a:rPr lang="en-US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Nepomuceno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 </a:t>
            </a:r>
            <a:r>
              <a:rPr lang="en-US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María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de los </a:t>
            </a:r>
            <a:r>
              <a:rPr lang="en-US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Remedios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 </a:t>
            </a:r>
            <a:r>
              <a:rPr lang="en-US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Cipriano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de la </a:t>
            </a:r>
            <a:r>
              <a:rPr lang="en-US" sz="1400" dirty="0" err="1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Santísima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j-lt"/>
                <a:cs typeface="Nueva Std Cond"/>
              </a:rPr>
              <a:t> Trinidad Ruiz y Picasso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persistence_of_memory_1931_salvador_da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8001000" cy="600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622935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The Persistence of Memory, 1931 (oil on canvas) 9 ½” </a:t>
            </a:r>
            <a:r>
              <a:rPr lang="en-US" sz="2800" dirty="0" err="1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 13”  </a:t>
            </a:r>
            <a:endParaRPr lang="en-US" sz="2800" dirty="0">
              <a:solidFill>
                <a:srgbClr val="000000"/>
              </a:solidFill>
              <a:latin typeface="Chiller" pitchFamily="82" charset="0"/>
              <a:cs typeface="Nueva Std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i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" y="228600"/>
            <a:ext cx="4615543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457200" y="6324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The Madonna of  Port </a:t>
            </a:r>
            <a:r>
              <a:rPr lang="en-US" sz="2400" dirty="0" err="1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Lligat</a:t>
            </a:r>
            <a:r>
              <a:rPr lang="en-US" sz="24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, 1950 (oil on canvas)</a:t>
            </a:r>
            <a:endParaRPr lang="en-US" sz="2400" dirty="0">
              <a:solidFill>
                <a:schemeClr val="bg1"/>
              </a:solidFill>
              <a:latin typeface="Chiller" pitchFamily="82" charset="0"/>
              <a:cs typeface="Nueva Std Cond"/>
            </a:endParaRPr>
          </a:p>
        </p:txBody>
      </p:sp>
      <p:pic>
        <p:nvPicPr>
          <p:cNvPr id="6" name="Picture 5" descr="TheMadonnaofPortLlig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19200"/>
            <a:ext cx="3581886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91200" y="5791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(detail)</a:t>
            </a:r>
            <a:endParaRPr lang="en-US" sz="2400" dirty="0">
              <a:solidFill>
                <a:schemeClr val="bg1"/>
              </a:solidFill>
              <a:latin typeface="Chiller" pitchFamily="82" charset="0"/>
              <a:cs typeface="Nueva Std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politicusChildWatchingTheBi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39" y="181708"/>
            <a:ext cx="6771861" cy="599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29139" y="6248400"/>
            <a:ext cx="677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Geopoliticus Child Watching the Birth, 1943 (oil on canvas)</a:t>
            </a:r>
            <a:endParaRPr lang="en-US" sz="2800" dirty="0">
              <a:solidFill>
                <a:schemeClr val="bg1"/>
              </a:solidFill>
              <a:latin typeface="Chiller" pitchFamily="82" charset="0"/>
              <a:cs typeface="Nueva Std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aningofFurniture-Nutr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81000"/>
            <a:ext cx="7686675" cy="5678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71525" y="6182380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The Weaning of Furniture-Nutrition, </a:t>
            </a:r>
            <a:r>
              <a:rPr lang="en-US" sz="28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1934 (oil </a:t>
            </a:r>
            <a:r>
              <a:rPr lang="en-US" sz="2800" dirty="0">
                <a:solidFill>
                  <a:srgbClr val="000000"/>
                </a:solidFill>
                <a:latin typeface="Chiller" pitchFamily="82" charset="0"/>
                <a:cs typeface="Nueva Std Cond"/>
              </a:rPr>
              <a:t>on </a:t>
            </a:r>
            <a:r>
              <a:rPr lang="en-US" sz="28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panel) 7” </a:t>
            </a:r>
            <a:r>
              <a:rPr lang="en-US" sz="2800" dirty="0" err="1">
                <a:solidFill>
                  <a:srgbClr val="000000"/>
                </a:solidFill>
                <a:latin typeface="Chiller" pitchFamily="82" charset="0"/>
                <a:cs typeface="Nueva Std C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hiller" pitchFamily="82" charset="0"/>
                <a:cs typeface="Nueva Std Cond"/>
              </a:rPr>
              <a:t> 9</a:t>
            </a:r>
            <a:r>
              <a:rPr lang="en-US" sz="28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 ½”</a:t>
            </a:r>
            <a:endParaRPr lang="en-US" sz="2800" dirty="0">
              <a:solidFill>
                <a:srgbClr val="000000"/>
              </a:solidFill>
              <a:latin typeface="Chiller" pitchFamily="82" charset="0"/>
              <a:cs typeface="Nueva Std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eMarketWithDisappearingBustofVoltair1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5638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Slave Market with Disappearing Bust of Voltaire,  1940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(oil on canvas) 18.5” </a:t>
            </a:r>
            <a:r>
              <a:rPr lang="en-US" sz="2800" dirty="0" err="1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  26”</a:t>
            </a:r>
            <a:endParaRPr lang="en-US" sz="2800" dirty="0">
              <a:solidFill>
                <a:schemeClr val="bg1"/>
              </a:solidFill>
              <a:latin typeface="Chiller" pitchFamily="82" charset="0"/>
              <a:cs typeface="Nueva Std C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029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ueva Std Cond"/>
                <a:cs typeface="Nueva Std Cond"/>
              </a:rPr>
              <a:t>Portrait Bust of Voltaire (Francois Marie </a:t>
            </a:r>
            <a:r>
              <a:rPr lang="en-US" dirty="0" err="1">
                <a:solidFill>
                  <a:schemeClr val="bg1"/>
                </a:solidFill>
                <a:latin typeface="Nueva Std Cond"/>
                <a:cs typeface="Nueva Std Cond"/>
              </a:rPr>
              <a:t>Arouet</a:t>
            </a:r>
            <a:r>
              <a:rPr lang="en-US" dirty="0" smtClean="0">
                <a:solidFill>
                  <a:schemeClr val="bg1"/>
                </a:solidFill>
                <a:latin typeface="Nueva Std Cond"/>
                <a:cs typeface="Nueva Std Cond"/>
              </a:rPr>
              <a:t>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Nueva Std Cond"/>
                <a:cs typeface="Nueva Std Cond"/>
              </a:rPr>
              <a:t>19</a:t>
            </a:r>
            <a:r>
              <a:rPr lang="en-US" baseline="30000" dirty="0" smtClean="0">
                <a:solidFill>
                  <a:schemeClr val="bg1"/>
                </a:solidFill>
                <a:latin typeface="Nueva Std Cond"/>
                <a:cs typeface="Nueva Std Cond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Nueva Std Cond"/>
                <a:cs typeface="Nueva Std Cond"/>
              </a:rPr>
              <a:t> Century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Nueva Std Cond"/>
                <a:cs typeface="Nueva Std Cond"/>
              </a:rPr>
              <a:t>terracotta</a:t>
            </a:r>
            <a:endParaRPr lang="en-US" dirty="0">
              <a:solidFill>
                <a:schemeClr val="bg1"/>
              </a:solidFill>
              <a:latin typeface="Nueva Std Cond"/>
              <a:cs typeface="Nueva Std Cond"/>
            </a:endParaRPr>
          </a:p>
        </p:txBody>
      </p:sp>
      <p:pic>
        <p:nvPicPr>
          <p:cNvPr id="5" name="Picture 4" descr="19th_century_continental_school_after_houdon_bust_voltaire_francois_marie_arou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41" y="1828800"/>
            <a:ext cx="1939159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arition of a face 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8041"/>
            <a:ext cx="7606457" cy="592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6248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Apparition of Face and Fruit Dish on a Beach</a:t>
            </a:r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, 1938 (oil on canvas) 45” </a:t>
            </a:r>
            <a:r>
              <a:rPr lang="en-US" sz="2800" dirty="0" err="1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 57” </a:t>
            </a:r>
            <a:endParaRPr lang="en-US" sz="2800" dirty="0">
              <a:solidFill>
                <a:schemeClr val="bg1"/>
              </a:solidFill>
              <a:latin typeface="Chiller" pitchFamily="82" charset="0"/>
              <a:cs typeface="Nueva Std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phaelesqueHeadBurs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6346"/>
            <a:ext cx="4419600" cy="5974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DSC_05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99720" y="1672482"/>
            <a:ext cx="4953000" cy="3284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190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Exploding </a:t>
            </a:r>
            <a:r>
              <a:rPr lang="en-US" sz="2800" dirty="0" err="1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Raphaeleque</a:t>
            </a:r>
            <a:r>
              <a:rPr lang="en-US" sz="2800" dirty="0" smtClean="0">
                <a:solidFill>
                  <a:srgbClr val="000000"/>
                </a:solidFill>
                <a:latin typeface="Chiller" pitchFamily="82" charset="0"/>
                <a:cs typeface="Nueva Std Cond"/>
              </a:rPr>
              <a:t> Head, 1951</a:t>
            </a:r>
            <a:endParaRPr lang="en-US" sz="2800" dirty="0">
              <a:solidFill>
                <a:srgbClr val="000000"/>
              </a:solidFill>
              <a:latin typeface="Chiller" pitchFamily="82" charset="0"/>
              <a:cs typeface="Nueva Std C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2" y="5791200"/>
            <a:ext cx="328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Nueva Std Cond"/>
                <a:cs typeface="Nueva Std Cond"/>
              </a:rPr>
              <a:t>Oculus and Dome of Pantheon in Rome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Nueva Std Cond"/>
                <a:cs typeface="Nueva Std Cond"/>
              </a:rPr>
              <a:t>(where Raphael is buried)</a:t>
            </a:r>
            <a:endParaRPr lang="en-US" sz="2000" dirty="0">
              <a:solidFill>
                <a:srgbClr val="000000"/>
              </a:solidFill>
              <a:latin typeface="Nueva Std Cond"/>
              <a:cs typeface="Nueva Std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310348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Describe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Analyze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Interpret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Judge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dream_of_christopher_columbus_dal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"/>
            <a:ext cx="4651714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77000" y="3200400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The Dream of Christopher Columbus, 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1958-1959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(oil on canvas)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  <a:cs typeface="Nueva Std Cond"/>
              </a:rPr>
              <a:t>14’ x 9’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04633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So, what is</a:t>
            </a:r>
          </a:p>
          <a:p>
            <a:pPr algn="ctr"/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Surrealism?</a:t>
            </a:r>
            <a:endParaRPr lang="en-US" sz="88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• inspired by fantasy and subconscious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• incongruous &amp; unexpected juxtapositions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• expressing unconscious thoughts and feelings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• illogical, dreamlike imagery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• often distorting the form of ordinary object and placing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them in new contexts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84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Papyrus"/>
                <a:cs typeface="Papyrus"/>
              </a:rPr>
              <a:t>Jerry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Papyrus"/>
                <a:cs typeface="Papyrus"/>
              </a:rPr>
              <a:t>Uelsmann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Papyrus"/>
              <a:cs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600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6A3"/>
                </a:solidFill>
                <a:latin typeface="Papyrus"/>
                <a:cs typeface="Papyrus"/>
              </a:rPr>
              <a:t>A</a:t>
            </a:r>
            <a:r>
              <a:rPr lang="en-US" dirty="0" smtClean="0">
                <a:solidFill>
                  <a:srgbClr val="0076A3"/>
                </a:solidFill>
                <a:latin typeface="Papyrus"/>
                <a:cs typeface="Papyrus"/>
              </a:rPr>
              <a:t>lchemist of the Photographic Process</a:t>
            </a:r>
            <a:endParaRPr lang="en-US" dirty="0"/>
          </a:p>
        </p:txBody>
      </p:sp>
      <p:pic>
        <p:nvPicPr>
          <p:cNvPr id="5" name="Picture 4" descr="4f16c818875d9fc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33600"/>
            <a:ext cx="3371850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Jerry-Uelsman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33600"/>
            <a:ext cx="3405584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91400" y="16734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6A3"/>
                </a:solidFill>
                <a:latin typeface="Papyrus"/>
                <a:cs typeface="Papyrus"/>
              </a:rPr>
              <a:t>1934-present</a:t>
            </a:r>
            <a:endParaRPr lang="en-US" sz="1400" dirty="0">
              <a:solidFill>
                <a:srgbClr val="0076A3"/>
              </a:solidFill>
              <a:latin typeface="Papyrus"/>
              <a:cs typeface="Papyr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4196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76A3"/>
                </a:solidFill>
                <a:latin typeface="Papyrus"/>
                <a:cs typeface="Papyrus"/>
              </a:rPr>
              <a:t>Assembling photographs </a:t>
            </a:r>
            <a:r>
              <a:rPr lang="en-US" sz="1600" dirty="0">
                <a:solidFill>
                  <a:srgbClr val="0076A3"/>
                </a:solidFill>
                <a:latin typeface="Papyrus"/>
                <a:cs typeface="Papyrus"/>
              </a:rPr>
              <a:t>from multiple negatives decades before digital tools like Photoshop were available. Using as many as seven enlargers to expose a single print, his darkroom skills allowed him to create evocative images that combined the realism of photography and the fluidity of </a:t>
            </a:r>
            <a:r>
              <a:rPr lang="en-US" sz="1600" dirty="0" smtClean="0">
                <a:solidFill>
                  <a:srgbClr val="0076A3"/>
                </a:solidFill>
                <a:latin typeface="Papyrus"/>
                <a:cs typeface="Papyrus"/>
              </a:rPr>
              <a:t>our</a:t>
            </a:r>
            <a:endParaRPr lang="en-US" sz="1600" dirty="0">
              <a:solidFill>
                <a:srgbClr val="0076A3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1217401422vej3d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057"/>
            <a:ext cx="3200400" cy="4099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jerry-uelsmann-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4015184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6096000"/>
            <a:ext cx="8358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6A3"/>
                </a:solidFill>
                <a:latin typeface="Papyrus"/>
                <a:cs typeface="Papyrus"/>
              </a:rPr>
              <a:t>dreams. As an artist who is not threatened by digital photography, he is convinced that it is equally difficult to produce great images no matter what tool you use.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-1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3768263" cy="5157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Uelsmann_artis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1"/>
            <a:ext cx="3962400" cy="5157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7E20"/>
                </a:solidFill>
                <a:latin typeface="Bell MT"/>
                <a:cs typeface="Bell MT"/>
              </a:rPr>
              <a:t>René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7E20"/>
                </a:solidFill>
                <a:latin typeface="Bell MT"/>
                <a:cs typeface="Bell MT"/>
              </a:rPr>
              <a:t>Belgian   1898 - 1967</a:t>
            </a:r>
            <a:endParaRPr lang="en-US" sz="2400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  <p:pic>
        <p:nvPicPr>
          <p:cNvPr id="5" name="Picture 4" descr="593px-Wolleh_magri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84" y="3433572"/>
            <a:ext cx="3163816" cy="3195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267146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playful Surrealist</a:t>
            </a:r>
          </a:p>
          <a:p>
            <a:pPr algn="ctr"/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witty &amp; though provoking imagery</a:t>
            </a:r>
            <a:endParaRPr lang="en-US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184" y="914400"/>
            <a:ext cx="3392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7E20"/>
                </a:solidFill>
                <a:latin typeface="Bell MT"/>
                <a:cs typeface="Bell MT"/>
              </a:rPr>
              <a:t>Magritte</a:t>
            </a:r>
            <a:endParaRPr lang="en-US" sz="6000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  <p:pic>
        <p:nvPicPr>
          <p:cNvPr id="10" name="Picture 9" descr="216712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304800"/>
            <a:ext cx="405765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52950" y="6019800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The Man in the Bowler Hat, 1964</a:t>
            </a:r>
          </a:p>
          <a:p>
            <a:pPr algn="ctr"/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(oil on canvas) </a:t>
            </a:r>
            <a:endParaRPr lang="en-US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ening_room-by-magri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539" y="304800"/>
            <a:ext cx="3629461" cy="3071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magritte-book-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33" y="3974500"/>
            <a:ext cx="3641467" cy="2731100"/>
          </a:xfrm>
          <a:prstGeom prst="rect">
            <a:avLst/>
          </a:prstGeom>
        </p:spPr>
      </p:pic>
      <p:pic>
        <p:nvPicPr>
          <p:cNvPr id="5" name="Picture 4" descr="ClioTeam1964MagritteLeFilsdelHomm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33400"/>
            <a:ext cx="4443883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6324600"/>
            <a:ext cx="467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The Son of Man, 1964 (oil on canvas) 45” </a:t>
            </a:r>
            <a:r>
              <a:rPr lang="en-US" dirty="0" err="1" smtClean="0">
                <a:solidFill>
                  <a:srgbClr val="FF7E20"/>
                </a:solidFill>
                <a:latin typeface="Bell MT"/>
                <a:cs typeface="Bell MT"/>
              </a:rPr>
              <a:t>x</a:t>
            </a:r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 35”</a:t>
            </a:r>
            <a:endParaRPr lang="en-US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376231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7E20"/>
                </a:solidFill>
                <a:latin typeface="Bell MT"/>
                <a:cs typeface="Bell MT"/>
              </a:rPr>
              <a:t>The Listening Room, 1952 (oil on canvas)</a:t>
            </a:r>
            <a:endParaRPr lang="en-US" sz="1600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e-magritte-personal-valu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3" y="1981200"/>
            <a:ext cx="482278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rene-magri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066800"/>
            <a:ext cx="3556557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1493" y="1524000"/>
            <a:ext cx="482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Personal Values, 1952 (oil on canvas) 80 </a:t>
            </a:r>
            <a:r>
              <a:rPr lang="en-US" dirty="0" err="1" smtClean="0">
                <a:solidFill>
                  <a:srgbClr val="FF7E20"/>
                </a:solidFill>
                <a:latin typeface="Bell MT"/>
                <a:cs typeface="Bell MT"/>
              </a:rPr>
              <a:t>x</a:t>
            </a:r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 100 cm</a:t>
            </a:r>
            <a:endParaRPr lang="en-US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67435"/>
            <a:ext cx="4470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FF7E20"/>
                </a:solidFill>
                <a:latin typeface="Bell MT"/>
                <a:cs typeface="Bell MT"/>
              </a:rPr>
              <a:t>The Castle in the Pyrenees, 1959 (oil on canvas)</a:t>
            </a:r>
            <a:endParaRPr lang="en-US" sz="1500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au_guillau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54096"/>
            <a:ext cx="3962400" cy="2737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TimeTransfix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3770896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6974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Time Transfixed, 1938 </a:t>
            </a:r>
          </a:p>
          <a:p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(oil on canvas) 58” </a:t>
            </a:r>
            <a:r>
              <a:rPr lang="en-US" dirty="0" err="1" smtClean="0">
                <a:solidFill>
                  <a:srgbClr val="FF7E20"/>
                </a:solidFill>
                <a:latin typeface="Bell MT"/>
                <a:cs typeface="Bell MT"/>
              </a:rPr>
              <a:t>x</a:t>
            </a:r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 39”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362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The Treachery of Images, 1929</a:t>
            </a:r>
          </a:p>
          <a:p>
            <a:pPr algn="ctr"/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(oil on canvas) 25” </a:t>
            </a:r>
            <a:r>
              <a:rPr lang="en-US" dirty="0" err="1" smtClean="0">
                <a:solidFill>
                  <a:srgbClr val="FF7E20"/>
                </a:solidFill>
                <a:latin typeface="Bell MT"/>
                <a:cs typeface="Bell MT"/>
              </a:rPr>
              <a:t>x</a:t>
            </a:r>
            <a:r>
              <a:rPr lang="en-US" dirty="0" smtClean="0">
                <a:solidFill>
                  <a:srgbClr val="FF7E20"/>
                </a:solidFill>
                <a:latin typeface="Bell MT"/>
                <a:cs typeface="Bell MT"/>
              </a:rPr>
              <a:t> 37”</a:t>
            </a:r>
            <a:endParaRPr lang="en-US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3244"/>
            <a:ext cx="9144000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Description</a:t>
            </a:r>
          </a:p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an explanation of exactly what you see… </a:t>
            </a:r>
            <a:endParaRPr lang="en-US" sz="1200" dirty="0" smtClean="0">
              <a:latin typeface="Century Gothic"/>
              <a:cs typeface="Century Gothic"/>
            </a:endParaRPr>
          </a:p>
          <a:p>
            <a:pPr algn="ctr"/>
            <a:endParaRPr lang="en-US" sz="1200" dirty="0" smtClean="0">
              <a:latin typeface="Century Gothic"/>
              <a:cs typeface="Century Gothic"/>
            </a:endParaRP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imagery is shown? what scene? what is happening? where/when is it happening? how many things are there?</a:t>
            </a:r>
          </a:p>
          <a:p>
            <a:pPr algn="ctr"/>
            <a:endParaRPr lang="en-US" sz="2800" dirty="0" smtClean="0">
              <a:latin typeface="Century Gothic"/>
              <a:cs typeface="Century Gothic"/>
            </a:endParaRP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what colors?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values?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shapes?</a:t>
            </a:r>
            <a:endParaRPr lang="en-US" sz="2200" dirty="0">
              <a:latin typeface="Century Gothic"/>
              <a:cs typeface="Century Gothic"/>
            </a:endParaRP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lines?</a:t>
            </a:r>
            <a:endParaRPr lang="en-US" sz="2200" dirty="0">
              <a:latin typeface="Century Gothic"/>
              <a:cs typeface="Century Gothic"/>
            </a:endParaRP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textures?</a:t>
            </a:r>
            <a:endParaRPr lang="en-US" sz="2200" dirty="0">
              <a:latin typeface="Century Gothic"/>
              <a:cs typeface="Century Gothic"/>
            </a:endParaRP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space?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(the elements of art)</a:t>
            </a:r>
            <a:endParaRPr lang="en-US" sz="2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 0 Rene magritte golco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44704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call_of_-the-peaks-1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269" y="1371600"/>
            <a:ext cx="3807866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205740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7E20"/>
                </a:solidFill>
                <a:latin typeface="Bell MT"/>
                <a:cs typeface="Bell MT"/>
              </a:rPr>
              <a:t>Golconda, 1953 (oil on canvas) 32” </a:t>
            </a:r>
            <a:r>
              <a:rPr lang="en-US" b="1" dirty="0" err="1" smtClean="0">
                <a:solidFill>
                  <a:srgbClr val="FF7E20"/>
                </a:solidFill>
                <a:latin typeface="Bell MT"/>
                <a:cs typeface="Bell MT"/>
              </a:rPr>
              <a:t>x</a:t>
            </a:r>
            <a:r>
              <a:rPr lang="en-US" b="1" dirty="0" smtClean="0">
                <a:solidFill>
                  <a:srgbClr val="FF7E20"/>
                </a:solidFill>
                <a:latin typeface="Bell MT"/>
                <a:cs typeface="Bell MT"/>
              </a:rPr>
              <a:t> 39”</a:t>
            </a:r>
            <a:endParaRPr lang="en-US" b="1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926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7E20"/>
                </a:solidFill>
                <a:latin typeface="Bell MT"/>
                <a:cs typeface="Bell MT"/>
              </a:rPr>
              <a:t>Call of the Peaks, 1942 (oil on canvas)</a:t>
            </a:r>
            <a:endParaRPr lang="en-US" b="1" dirty="0">
              <a:solidFill>
                <a:srgbClr val="FF7E20"/>
              </a:solidFill>
              <a:latin typeface="Bell MT"/>
              <a:cs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TwoFriedas1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8430"/>
            <a:ext cx="6140360" cy="5900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53200" y="685800"/>
            <a:ext cx="2590800" cy="655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two identical women with 	olive skin, dark hair &amp; 	dark eyes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one in wedding dress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one in casual dress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each has a heart on the    	outside of the body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women are seated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bench is green with straw 	seats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wall is covered with clouds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left woman has scissors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scissors drip with blood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right woman holds a 	picture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both women have the 	same hair and are 	seated in the same 	manner, holding each 	other’s hand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wedding dress is white with 	lace and red &amp; yellow 	flowers around the 	bottom trim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casual dress includes a blue 	top with yellow stripes, 	a brown skirt with 	white lace</a:t>
            </a: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Analysis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&amp; why the work of art is organized… 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(what is the mood or scene and how is it created?)</a:t>
            </a:r>
          </a:p>
          <a:p>
            <a:pPr algn="ctr"/>
            <a:endParaRPr lang="en-US" sz="800" dirty="0" smtClean="0">
              <a:latin typeface="Century Gothic"/>
              <a:cs typeface="Century Gothic"/>
            </a:endParaRP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how/why is proportion used?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how/why is contrast used?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how or why is any part emphasized?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how/why is repetition/pattern used?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 how/why is rhythm/movement used?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how/why is the piece balanced?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how/why is the piece unified?</a:t>
            </a: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(the principles of design)</a:t>
            </a:r>
          </a:p>
          <a:p>
            <a:pPr algn="ctr"/>
            <a:endParaRPr lang="en-US" sz="2200" dirty="0" smtClean="0">
              <a:latin typeface="Century Gothic"/>
              <a:cs typeface="Century Gothic"/>
            </a:endParaRPr>
          </a:p>
          <a:p>
            <a:pPr algn="ctr"/>
            <a:r>
              <a:rPr lang="en-US" sz="2200" dirty="0" smtClean="0">
                <a:latin typeface="Century Gothic"/>
                <a:cs typeface="Century Gothic"/>
              </a:rPr>
              <a:t>Use the elements of art to help explain!</a:t>
            </a:r>
            <a:endParaRPr lang="en-US" sz="2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TwoFriedas1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8430"/>
            <a:ext cx="6140360" cy="5900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53200" y="685800"/>
            <a:ext cx="2590800" cy="612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repetition of woman 	creates unity by 	repeating an image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symmetrical balance and 	holding of hands 	creates stability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the hand holding creates 	unity between the two 	figures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the differing dress creates 	contrast between the 	two figures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the two figures are similar 	but different, 	indicating a contrast 	and balance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there is a fancy dress and a 	casual dress (status 	vs. common?)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the red hearts are 	emphasized by 	contrasting the cool 	colors in the dresses 	and background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dark clouds and mysterious 	gaze creates an 	ominous mood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27061"/>
            <a:ext cx="9144000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Interpretation</a:t>
            </a:r>
          </a:p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what you think the work means </a:t>
            </a:r>
          </a:p>
          <a:p>
            <a:pPr algn="ctr"/>
            <a:endParaRPr lang="en-US" sz="2800" dirty="0" smtClean="0">
              <a:latin typeface="Century Gothic"/>
              <a:cs typeface="Century Gothic"/>
            </a:endParaRP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 you read the work of art?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does the imagery mean, or say? 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was the artist trying to say?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is being depicted?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story is the work of art telling?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how does the work of art affect a viewer?</a:t>
            </a:r>
          </a:p>
          <a:p>
            <a:pPr algn="ctr"/>
            <a:endParaRPr lang="en-US" sz="2800" dirty="0" smtClean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TwoFriedas1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8430"/>
            <a:ext cx="6140360" cy="5900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53200" y="1982212"/>
            <a:ext cx="2590800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this is the same woman 	dealing with the two 	different sides of her 	personality or lifestyle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she has been wealthy and 	poor, happy and sad, 	healthy and ill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she wears her heart on her 	sleeve, meaning she is 	passionate and caring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what else?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what about the scissors?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what about the portrait?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who is she? or are they?</a:t>
            </a: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Judgment</a:t>
            </a:r>
          </a:p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is the work of art good?</a:t>
            </a:r>
          </a:p>
          <a:p>
            <a:pPr algn="ctr"/>
            <a:endParaRPr lang="en-US" sz="3200" dirty="0" smtClean="0">
              <a:latin typeface="Century Gothic"/>
              <a:cs typeface="Century Gothic"/>
            </a:endParaRP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quality… is it good or bad? why, why not?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what it an important work of art?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was the artist successful at his/her intended meaning?</a:t>
            </a:r>
          </a:p>
          <a:p>
            <a:pPr algn="ctr"/>
            <a:endParaRPr lang="en-US" sz="2800" dirty="0" smtClean="0">
              <a:latin typeface="Century Gothic"/>
              <a:cs typeface="Century Gothic"/>
            </a:endParaRP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preference… do you like it? why, why not?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does it appeal to your taste (aesthetic preference)?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would you hang it in your home?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your initial response to this work of art changed?</a:t>
            </a:r>
          </a:p>
          <a:p>
            <a:pPr algn="ctr"/>
            <a:endParaRPr lang="en-US" sz="2800" dirty="0" smtClean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504</TotalTime>
  <Words>789</Words>
  <Application>Microsoft Office PowerPoint</Application>
  <PresentationFormat>On-screen Show (4:3)</PresentationFormat>
  <Paragraphs>145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How do you read and analyze a  work of 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SCAD-Atlanta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read a work of Art?</dc:title>
  <dc:creator>Kimberly Landers</dc:creator>
  <cp:lastModifiedBy>e200901761</cp:lastModifiedBy>
  <cp:revision>27</cp:revision>
  <dcterms:created xsi:type="dcterms:W3CDTF">2010-03-02T03:12:15Z</dcterms:created>
  <dcterms:modified xsi:type="dcterms:W3CDTF">2012-02-24T17:24:22Z</dcterms:modified>
</cp:coreProperties>
</file>